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  <p:sldId id="262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38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642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824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81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93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7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296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497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818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32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126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36FE15B-82A7-284A-9B8A-B2512C3CF67D}" type="datetimeFigureOut">
              <a:rPr lang="en-US" smtClean="0"/>
              <a:t>5/3/21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0F9BE5A-97AE-8A47-8E64-141EFB20A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13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radley-p/Solar_Energy_Forecasti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8E5A65-ED4C-604F-B25B-78AE5F844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5665" y="603185"/>
            <a:ext cx="10260419" cy="1470164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800" kern="1200" cap="all" spc="200" baseline="0" dirty="0">
                <a:solidFill>
                  <a:schemeClr val="tx1"/>
                </a:solidFill>
                <a:latin typeface="Times" pitchFamily="2" charset="0"/>
              </a:rPr>
              <a:t>Solar Energy Forecasting Using Weather Data and ML methods </a:t>
            </a:r>
            <a:br>
              <a:rPr lang="en-US" sz="2800" kern="1200" cap="all" spc="200" baseline="0" dirty="0">
                <a:solidFill>
                  <a:schemeClr val="tx1"/>
                </a:solidFill>
                <a:latin typeface="Times" pitchFamily="2" charset="0"/>
              </a:rPr>
            </a:br>
            <a:r>
              <a:rPr lang="en-US" sz="2000" kern="1200" cap="all" spc="200" baseline="0" dirty="0">
                <a:solidFill>
                  <a:schemeClr val="tx1"/>
                </a:solidFill>
                <a:latin typeface="Times" pitchFamily="2" charset="0"/>
              </a:rPr>
              <a:t>Bradley Payne</a:t>
            </a:r>
            <a:endParaRPr lang="en-US" sz="2800" kern="1200" cap="all" spc="200" baseline="0" dirty="0">
              <a:solidFill>
                <a:schemeClr val="tx1"/>
              </a:solidFill>
              <a:latin typeface="Times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C07220-C19D-0345-B9CB-C947477574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5664" y="2446658"/>
            <a:ext cx="10260419" cy="369896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Motivation</a:t>
            </a:r>
          </a:p>
          <a:p>
            <a:pPr algn="l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Electricity production contributes roughly 25% of yearly global greenhouse gas emissions (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epa.gov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 2018).  As the world seeks to move to a carbon free future, alternative energy sources must be balanced into the grid. </a:t>
            </a:r>
          </a:p>
          <a:p>
            <a:pPr algn="l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Solar energy production is weather dependent and fluctuates throughout the day.</a:t>
            </a:r>
          </a:p>
          <a:p>
            <a:pPr algn="l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Objective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</a:b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" pitchFamily="2" charset="0"/>
              </a:rPr>
              <a:t>Determine the amount of energy generated by a 100 KW solar array given the real weather data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93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6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B9DE9-62CA-B74C-A35C-8C3C3FA47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Times" pitchFamily="2" charset="0"/>
              </a:rPr>
              <a:t>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A2D24-12DD-704C-83A0-9F1902BD0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638043"/>
            <a:ext cx="6587650" cy="3983473"/>
          </a:xfrm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buClr>
                <a:srgbClr val="9BAFB5"/>
              </a:buClr>
              <a:buNone/>
            </a:pPr>
            <a:r>
              <a:rPr lang="en-US" sz="2400" b="1" dirty="0">
                <a:solidFill>
                  <a:schemeClr val="bg1"/>
                </a:solidFill>
                <a:latin typeface="Times" pitchFamily="2" charset="0"/>
              </a:rPr>
              <a:t>Given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Historical weather data from USU Climate Center that contains 33 input variables including temperature, pressure, precipitation, clear sky radiation, humidity, etc.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Azimuth and Zenith angle of sun at each hour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Month and day of year encoded as coordinates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dirty="0">
                <a:solidFill>
                  <a:schemeClr val="bg1"/>
                </a:solidFill>
                <a:latin typeface="Times" pitchFamily="2" charset="0"/>
              </a:rPr>
              <a:t>Solar Production data</a:t>
            </a:r>
          </a:p>
          <a:p>
            <a:pPr marL="0" lvl="0" indent="0">
              <a:lnSpc>
                <a:spcPct val="90000"/>
              </a:lnSpc>
              <a:buClr>
                <a:srgbClr val="9BAFB5"/>
              </a:buClr>
              <a:buNone/>
            </a:pPr>
            <a:r>
              <a:rPr lang="en-US" sz="2400" b="1" dirty="0">
                <a:solidFill>
                  <a:schemeClr val="bg1"/>
                </a:solidFill>
                <a:latin typeface="Times" pitchFamily="2" charset="0"/>
              </a:rPr>
              <a:t>Find</a:t>
            </a:r>
          </a:p>
          <a:p>
            <a:pPr marL="0" lvl="0" indent="0">
              <a:lnSpc>
                <a:spcPct val="90000"/>
              </a:lnSpc>
              <a:buClr>
                <a:srgbClr val="9BAFB5"/>
              </a:buClr>
              <a:buNone/>
            </a:pPr>
            <a:r>
              <a:rPr lang="en-US" b="1" dirty="0">
                <a:solidFill>
                  <a:schemeClr val="bg1"/>
                </a:solidFill>
                <a:latin typeface="Times" pitchFamily="2" charset="0"/>
              </a:rPr>
              <a:t>Average energy generated (KW) in the next hour, using data from 100 KW grid from Aspire labs for fitting</a:t>
            </a:r>
          </a:p>
          <a:p>
            <a:pPr marL="0" lvl="0" indent="0">
              <a:lnSpc>
                <a:spcPct val="90000"/>
              </a:lnSpc>
              <a:buClr>
                <a:srgbClr val="9BAFB5"/>
              </a:buClr>
              <a:buNone/>
            </a:pPr>
            <a:endParaRPr lang="en-US" b="1" dirty="0">
              <a:solidFill>
                <a:schemeClr val="bg1"/>
              </a:solidFill>
              <a:latin typeface="Times" pitchFamily="2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solidFill>
                <a:schemeClr val="bg1"/>
              </a:solidFill>
              <a:latin typeface="Times" pitchFamily="2" charset="0"/>
            </a:endParaRPr>
          </a:p>
        </p:txBody>
      </p:sp>
      <p:pic>
        <p:nvPicPr>
          <p:cNvPr id="5" name="Picture 4" descr="A picture containing grass, sky, outdoor, solar cell&#10;&#10;Description automatically generated">
            <a:extLst>
              <a:ext uri="{FF2B5EF4-FFF2-40B4-BE49-F238E27FC236}">
                <a16:creationId xmlns:a16="http://schemas.microsoft.com/office/drawing/2014/main" id="{F56CD607-BDAC-4447-A72F-DEC2537B46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5" r="20575" b="-1"/>
          <a:stretch/>
        </p:blipFill>
        <p:spPr>
          <a:xfrm>
            <a:off x="7544651" y="2631660"/>
            <a:ext cx="4647347" cy="4226341"/>
          </a:xfrm>
          <a:prstGeom prst="rect">
            <a:avLst/>
          </a:prstGeom>
        </p:spPr>
      </p:pic>
      <p:pic>
        <p:nvPicPr>
          <p:cNvPr id="7" name="Picture 6" descr="A picture containing text, grass, outdoor, sky&#10;&#10;Description automatically generated">
            <a:extLst>
              <a:ext uri="{FF2B5EF4-FFF2-40B4-BE49-F238E27FC236}">
                <a16:creationId xmlns:a16="http://schemas.microsoft.com/office/drawing/2014/main" id="{BFDF0AC9-CD92-BF4F-976A-1AB669A2E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9650" y="-1"/>
            <a:ext cx="4662349" cy="349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118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E83BAF-DE3E-224D-961E-850DE75B6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77456"/>
            <a:ext cx="10058400" cy="1371600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Times" pitchFamily="2" charset="0"/>
              </a:rPr>
              <a:t>Methods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15EAB4D7-E79E-EA4C-89CF-221F331B3D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0130" y="2126512"/>
            <a:ext cx="10295070" cy="3303162"/>
          </a:xfrm>
        </p:spPr>
      </p:pic>
    </p:spTree>
    <p:extLst>
      <p:ext uri="{BB962C8B-B14F-4D97-AF65-F5344CB8AC3E}">
        <p14:creationId xmlns:p14="http://schemas.microsoft.com/office/powerpoint/2010/main" val="4176626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66CCA2-5854-3A4E-8EE2-79E31FC9A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D065C1AD-00C8-E048-A82C-9FE99C131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3910" y="3561133"/>
            <a:ext cx="3232394" cy="32243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817F67-21DD-A449-AFCF-1E40560324AC}"/>
              </a:ext>
            </a:extLst>
          </p:cNvPr>
          <p:cNvSpPr txBox="1"/>
          <p:nvPr/>
        </p:nvSpPr>
        <p:spPr>
          <a:xfrm>
            <a:off x="643467" y="2638044"/>
            <a:ext cx="6242715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forests performed best in every experiment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 absolute percent error (MAPE), mean absolute error (MAE), root mean squared error (RMSE) </a:t>
            </a:r>
          </a:p>
        </p:txBody>
      </p:sp>
      <p:pic>
        <p:nvPicPr>
          <p:cNvPr id="5" name="Content Placeholder 4" descr="A picture containing text, receipt, screenshot&#10;&#10;Description automatically generated">
            <a:extLst>
              <a:ext uri="{FF2B5EF4-FFF2-40B4-BE49-F238E27FC236}">
                <a16:creationId xmlns:a16="http://schemas.microsoft.com/office/drawing/2014/main" id="{FB18A935-A4F9-E74B-A188-885BA451E5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6" y="3767468"/>
            <a:ext cx="6295337" cy="2801423"/>
          </a:xfrm>
          <a:prstGeom prst="rect">
            <a:avLst/>
          </a:prstGeom>
        </p:spPr>
      </p:pic>
      <p:pic>
        <p:nvPicPr>
          <p:cNvPr id="12" name="Picture 11" descr="Chart, scatter chart&#10;&#10;Description automatically generated">
            <a:extLst>
              <a:ext uri="{FF2B5EF4-FFF2-40B4-BE49-F238E27FC236}">
                <a16:creationId xmlns:a16="http://schemas.microsoft.com/office/drawing/2014/main" id="{8CAAA1DA-6E5C-6341-97DC-8DBA10067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5980" y="141447"/>
            <a:ext cx="3428254" cy="341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10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48161-4216-EC46-8C9B-E067F0DB0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95582"/>
            <a:ext cx="10058400" cy="1374936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Times" pitchFamily="2" charset="0"/>
              </a:rPr>
              <a:t>Wrap-up &amp;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6F3E2-FFF8-C44F-87A2-7CC1C6B01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70518"/>
            <a:ext cx="10058400" cy="421995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200" dirty="0">
                <a:latin typeface="Times" pitchFamily="2" charset="0"/>
              </a:rPr>
              <a:t>Summary </a:t>
            </a:r>
          </a:p>
          <a:p>
            <a:pPr marL="0" indent="0">
              <a:buNone/>
            </a:pPr>
            <a:r>
              <a:rPr lang="en-US" sz="2600" dirty="0">
                <a:latin typeface="Times" pitchFamily="2" charset="0"/>
              </a:rPr>
              <a:t>I used real solar production data and historical weather data to create a regression model that can predict solar generation during a given hour with a reasonable amount of error.</a:t>
            </a:r>
            <a:endParaRPr lang="en-US" sz="3200" dirty="0">
              <a:latin typeface="Times" pitchFamily="2" charset="0"/>
            </a:endParaRPr>
          </a:p>
          <a:p>
            <a:pPr marL="0" indent="0">
              <a:buNone/>
            </a:pPr>
            <a:r>
              <a:rPr lang="en-US" sz="3200" dirty="0">
                <a:latin typeface="Times" pitchFamily="2" charset="0"/>
              </a:rPr>
              <a:t>Conclusions </a:t>
            </a:r>
          </a:p>
          <a:p>
            <a:r>
              <a:rPr lang="en-US" sz="2600" dirty="0">
                <a:latin typeface="Times" pitchFamily="2" charset="0"/>
              </a:rPr>
              <a:t>Random forests have superior generalization ability on this dataset</a:t>
            </a:r>
          </a:p>
          <a:p>
            <a:r>
              <a:rPr lang="en-US" sz="2600" dirty="0">
                <a:latin typeface="Times" pitchFamily="2" charset="0"/>
              </a:rPr>
              <a:t>Scaling output data to a normal distribution helps the model to not underestimate generation during peak hours.</a:t>
            </a:r>
          </a:p>
          <a:p>
            <a:r>
              <a:rPr lang="en-US" sz="2600" dirty="0">
                <a:latin typeface="Times" pitchFamily="2" charset="0"/>
              </a:rPr>
              <a:t>Fitting models based on seasons produces lower error than using a model fit on several. </a:t>
            </a:r>
          </a:p>
          <a:p>
            <a:pPr marL="0" indent="0">
              <a:buNone/>
            </a:pPr>
            <a:r>
              <a:rPr lang="en-US" sz="3200" dirty="0">
                <a:latin typeface="Times" pitchFamily="2" charset="0"/>
              </a:rPr>
              <a:t>Future work</a:t>
            </a:r>
          </a:p>
          <a:p>
            <a:pPr lvl="0">
              <a:buClr>
                <a:srgbClr val="9BAFB5"/>
              </a:buClr>
            </a:pPr>
            <a:r>
              <a:rPr lang="en-US" sz="2500" dirty="0">
                <a:solidFill>
                  <a:srgbClr val="FFFFFF">
                    <a:lumMod val="85000"/>
                    <a:lumOff val="15000"/>
                  </a:srgbClr>
                </a:solidFill>
                <a:latin typeface="Times" pitchFamily="2" charset="0"/>
              </a:rPr>
              <a:t>Use weather forecasts instead of historical data to predict future generation</a:t>
            </a:r>
          </a:p>
          <a:p>
            <a:pPr lvl="0">
              <a:buClr>
                <a:srgbClr val="9BAFB5"/>
              </a:buClr>
            </a:pPr>
            <a:r>
              <a:rPr lang="en-US" sz="2500" dirty="0">
                <a:solidFill>
                  <a:srgbClr val="FFFFFF">
                    <a:lumMod val="85000"/>
                    <a:lumOff val="15000"/>
                  </a:srgbClr>
                </a:solidFill>
                <a:latin typeface="Times" pitchFamily="2" charset="0"/>
              </a:rPr>
              <a:t>Integrate the generation and demand prediction to make an optimal energy use decision</a:t>
            </a:r>
          </a:p>
          <a:p>
            <a:pPr marL="0" indent="0">
              <a:buNone/>
            </a:pPr>
            <a:endParaRPr lang="en-US" sz="2000" dirty="0">
              <a:latin typeface="Times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998DEE-8C98-F146-B6C9-3DAB253D04B5}"/>
              </a:ext>
            </a:extLst>
          </p:cNvPr>
          <p:cNvSpPr txBox="1"/>
          <p:nvPr/>
        </p:nvSpPr>
        <p:spPr>
          <a:xfrm>
            <a:off x="1066800" y="5892549"/>
            <a:ext cx="9330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itchFamily="2" charset="0"/>
              </a:rPr>
              <a:t>All code, data, and a more detailed paper explaining this work can be found at </a:t>
            </a:r>
            <a:r>
              <a:rPr lang="en-US" dirty="0">
                <a:latin typeface="Times" pitchFamily="2" charset="0"/>
                <a:hlinkClick r:id="rId2"/>
              </a:rPr>
              <a:t>https://github.com/bradley-p/Solar_Energy_Forecasting</a:t>
            </a:r>
            <a:r>
              <a:rPr lang="en-US" dirty="0">
                <a:latin typeface="Times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961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{09B07D45-B88A-644F-A4D0-5C50BC3584F6}tf10001120</Template>
  <TotalTime>4996</TotalTime>
  <Words>321</Words>
  <Application>Microsoft Macintosh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Gill Sans MT</vt:lpstr>
      <vt:lpstr>Times</vt:lpstr>
      <vt:lpstr>Times New Roman</vt:lpstr>
      <vt:lpstr>Parcel</vt:lpstr>
      <vt:lpstr>Solar Energy Forecasting Using Weather Data and ML methods  Bradley Payne</vt:lpstr>
      <vt:lpstr>Problem Definition</vt:lpstr>
      <vt:lpstr>Methods</vt:lpstr>
      <vt:lpstr>Results</vt:lpstr>
      <vt:lpstr>Wrap-up &amp;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Bradley Payne</dc:creator>
  <cp:lastModifiedBy>Bradley Payne</cp:lastModifiedBy>
  <cp:revision>32</cp:revision>
  <dcterms:created xsi:type="dcterms:W3CDTF">2021-04-29T18:20:45Z</dcterms:created>
  <dcterms:modified xsi:type="dcterms:W3CDTF">2021-05-03T21:02:35Z</dcterms:modified>
</cp:coreProperties>
</file>

<file path=docProps/thumbnail.jpeg>
</file>